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327" r:id="rId4"/>
    <p:sldId id="299" r:id="rId5"/>
    <p:sldId id="274" r:id="rId6"/>
    <p:sldId id="276" r:id="rId7"/>
    <p:sldId id="257" r:id="rId8"/>
    <p:sldId id="298" r:id="rId9"/>
    <p:sldId id="277" r:id="rId10"/>
    <p:sldId id="278" r:id="rId11"/>
    <p:sldId id="282" r:id="rId12"/>
    <p:sldId id="285" r:id="rId13"/>
    <p:sldId id="286" r:id="rId14"/>
    <p:sldId id="287" r:id="rId15"/>
    <p:sldId id="288" r:id="rId16"/>
    <p:sldId id="292" r:id="rId17"/>
    <p:sldId id="294" r:id="rId18"/>
    <p:sldId id="301" r:id="rId19"/>
    <p:sldId id="300" r:id="rId20"/>
    <p:sldId id="260" r:id="rId21"/>
    <p:sldId id="303" r:id="rId22"/>
    <p:sldId id="320" r:id="rId23"/>
    <p:sldId id="321" r:id="rId24"/>
    <p:sldId id="323" r:id="rId25"/>
    <p:sldId id="324" r:id="rId26"/>
    <p:sldId id="325" r:id="rId27"/>
    <p:sldId id="326" r:id="rId29"/>
  </p:sldIdLst>
  <p:sldSz cx="10080625" cy="567055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46F"/>
    <a:srgbClr val="82A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720185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16306" y="1562610"/>
            <a:ext cx="7500529" cy="421904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833314" y="6016049"/>
            <a:ext cx="6666513" cy="492222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720185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en-US" sz="1800" b="0" strike="noStrike" spc="-1">
                <a:latin typeface="Arial" panose="020B0604020202020204"/>
              </a:rPr>
              <a:t>Click to edit the title text format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1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4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1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svg"/><Relationship Id="rId3" Type="http://schemas.openxmlformats.org/officeDocument/2006/relationships/image" Target="../media/image47.png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2.svg"/><Relationship Id="rId7" Type="http://schemas.openxmlformats.org/officeDocument/2006/relationships/image" Target="../media/image7.png"/><Relationship Id="rId6" Type="http://schemas.openxmlformats.org/officeDocument/2006/relationships/image" Target="../media/image1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16.png"/><Relationship Id="rId3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20.png"/><Relationship Id="rId3" Type="http://schemas.openxmlformats.org/officeDocument/2006/relationships/image" Target="../media/image9.sv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8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9" name="TextShape 3"/>
          <p:cNvSpPr txBox="1"/>
          <p:nvPr/>
        </p:nvSpPr>
        <p:spPr>
          <a:xfrm>
            <a:off x="685800" y="1215000"/>
            <a:ext cx="6858000" cy="914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Optima LT DemiBold" panose="020B0400000000000000"/>
              </a:rPr>
              <a:t>Exploring daily load profile clustering </a:t>
            </a:r>
            <a:endParaRPr lang="en-US" sz="2400" b="1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Optima LT DemiBold" panose="020B0400000000000000"/>
              </a:rPr>
              <a:t>with Convolutional Autoencoders</a:t>
            </a:r>
            <a:endParaRPr lang="en-US" sz="2400" b="1" strike="noStrike" spc="-1">
              <a:latin typeface="Optima LT DemiBold" panose="020B0400000000000000"/>
            </a:endParaRPr>
          </a:p>
        </p:txBody>
      </p:sp>
      <p:sp>
        <p:nvSpPr>
          <p:cNvPr id="40" name="TextShape 4"/>
          <p:cNvSpPr txBox="1"/>
          <p:nvPr/>
        </p:nvSpPr>
        <p:spPr>
          <a:xfrm>
            <a:off x="685800" y="3645000"/>
            <a:ext cx="6858000" cy="541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1600" b="1" strike="noStrike" spc="-86">
                <a:latin typeface="Arial" panose="020B0604020202020204"/>
              </a:rPr>
              <a:t>Members : Chen Ang</a:t>
            </a:r>
            <a:endParaRPr lang="en-US" sz="1600" b="1" strike="noStrike" spc="-86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86">
                <a:latin typeface="Arial" panose="020B0604020202020204"/>
              </a:rPr>
              <a:t>                     Fu Quanzhi</a:t>
            </a:r>
            <a:endParaRPr lang="en-US" sz="1600" b="1" strike="noStrike" spc="-86">
              <a:latin typeface="Arial" panose="020B0604020202020204"/>
            </a:endParaRPr>
          </a:p>
        </p:txBody>
      </p:sp>
      <p:pic>
        <p:nvPicPr>
          <p:cNvPr id="41" name="图片 40"/>
          <p:cNvPicPr/>
          <p:nvPr/>
        </p:nvPicPr>
        <p:blipFill>
          <a:blip r:embed="rId1"/>
          <a:stretch>
            <a:fillRect/>
          </a:stretch>
        </p:blipFill>
        <p:spPr>
          <a:xfrm>
            <a:off x="205740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2" name="图片 41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129400"/>
            <a:ext cx="685800" cy="514440"/>
          </a:xfrm>
          <a:prstGeom prst="rect">
            <a:avLst/>
          </a:prstGeom>
          <a:ln w="0">
            <a:noFill/>
          </a:ln>
        </p:spPr>
      </p:pic>
      <p:pic>
        <p:nvPicPr>
          <p:cNvPr id="43" name="图片 42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4" name="图片 43"/>
          <p:cNvPicPr/>
          <p:nvPr/>
        </p:nvPicPr>
        <p:blipFill>
          <a:blip r:embed="rId4"/>
          <a:stretch>
            <a:fillRect/>
          </a:stretch>
        </p:blipFill>
        <p:spPr>
          <a:xfrm>
            <a:off x="336096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5" name="图片 44"/>
          <p:cNvPicPr/>
          <p:nvPr/>
        </p:nvPicPr>
        <p:blipFill>
          <a:blip r:embed="rId5"/>
          <a:stretch>
            <a:fillRect/>
          </a:stretch>
        </p:blipFill>
        <p:spPr>
          <a:xfrm>
            <a:off x="2751480" y="2179800"/>
            <a:ext cx="609480" cy="45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2.png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3.png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4.png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5.png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6.png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8" name="图片 7" descr="0.73_000_9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570" y="1254125"/>
            <a:ext cx="1034415" cy="528955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7.png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8" name="图片 7" descr="0.73_000_9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570" y="1254125"/>
            <a:ext cx="1034415" cy="528955"/>
          </a:xfrm>
          <a:prstGeom prst="rect">
            <a:avLst/>
          </a:prstGeom>
        </p:spPr>
      </p:pic>
      <p:pic>
        <p:nvPicPr>
          <p:cNvPr id="10" name="图片 9" descr="0.80_000_0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2625" y="1252855"/>
            <a:ext cx="1036320" cy="529590"/>
          </a:xfrm>
          <a:prstGeom prst="rect">
            <a:avLst/>
          </a:prstGeom>
        </p:spPr>
      </p:pic>
      <p:pic>
        <p:nvPicPr>
          <p:cNvPr id="14" name="图片 13" descr="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8115" y="1786255"/>
            <a:ext cx="10396855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Training dynamics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3" name="图片 2" descr="AE_CNN_d=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301750"/>
            <a:ext cx="9090025" cy="3813810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4244800" y="961635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Reconstructed profiles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4" name="TextShape 7"/>
          <p:cNvSpPr txBox="1"/>
          <p:nvPr/>
        </p:nvSpPr>
        <p:spPr>
          <a:xfrm>
            <a:off x="-231950" y="961635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Reconstruction loss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(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11" name="图片 10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085" y="1099185"/>
            <a:ext cx="2034540" cy="1536700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50" y="3250565"/>
            <a:ext cx="2039620" cy="1539875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" y="1099185"/>
            <a:ext cx="2035175" cy="1537335"/>
          </a:xfrm>
          <a:prstGeom prst="rect">
            <a:avLst/>
          </a:prstGeom>
        </p:spPr>
      </p:pic>
      <p:pic>
        <p:nvPicPr>
          <p:cNvPr id="14" name="图片 13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50" y="1096010"/>
            <a:ext cx="2039620" cy="1539875"/>
          </a:xfrm>
          <a:prstGeom prst="rect">
            <a:avLst/>
          </a:prstGeom>
        </p:spPr>
      </p:pic>
      <p:pic>
        <p:nvPicPr>
          <p:cNvPr id="15" name="图片 14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50565"/>
            <a:ext cx="2062480" cy="1557020"/>
          </a:xfrm>
          <a:prstGeom prst="rect">
            <a:avLst/>
          </a:prstGeom>
        </p:spPr>
      </p:pic>
      <p:pic>
        <p:nvPicPr>
          <p:cNvPr id="16" name="图片 15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290" y="1099185"/>
            <a:ext cx="2035175" cy="1536700"/>
          </a:xfrm>
          <a:prstGeom prst="rect">
            <a:avLst/>
          </a:prstGeom>
        </p:spPr>
      </p:pic>
      <p:pic>
        <p:nvPicPr>
          <p:cNvPr id="17" name="图片 16" descr="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085" y="3250565"/>
            <a:ext cx="2061210" cy="15563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06170" y="26358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#1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(67)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89960" y="26358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#2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(67)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82920" y="26358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#3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(66)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92720" y="26358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#4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(42)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06170" y="48075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#5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(40)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89960" y="48075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#6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(26)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82920" y="48075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#7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(14)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pic>
        <p:nvPicPr>
          <p:cNvPr id="2" name="图片 1" descr="k=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7065" y="414020"/>
            <a:ext cx="688340" cy="229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/>
            <a:r>
              <a:rPr lang="en-US" sz="2000" strike="noStrike" spc="-86">
                <a:solidFill>
                  <a:schemeClr val="tx1"/>
                </a:solidFill>
                <a:latin typeface="Optima LT DemiBold" panose="020B0400000000000000" charset="0"/>
                <a:cs typeface="Optima LT DemiBold" panose="020B0400000000000000" charset="0"/>
              </a:rPr>
              <a:t>How do the results compare against the naive K-means?</a:t>
            </a:r>
            <a:endParaRPr lang="en-US" sz="2000" strike="noStrike" spc="-86">
              <a:solidFill>
                <a:schemeClr val="tx1"/>
              </a:solidFill>
              <a:latin typeface="Optima LT DemiBold" panose="020B0400000000000000" charset="0"/>
              <a:cs typeface="Optima LT DemiBold" panose="020B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685800" y="1235710"/>
            <a:ext cx="7033260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r>
              <a:rPr lang="en-US" b="1" strike="noStrike" spc="-86">
                <a:latin typeface="Optima LT Medium" panose="020B0400000000000000"/>
              </a:rPr>
              <a:t>Given</a:t>
            </a:r>
            <a:r>
              <a:rPr lang="en-US" b="0" strike="noStrike" spc="-86">
                <a:latin typeface="Optima LT Medium" panose="020B0400000000000000"/>
              </a:rPr>
              <a:t>: A</a:t>
            </a:r>
            <a:r>
              <a:rPr lang="en-US" spc="-86">
                <a:latin typeface="Optima LT Medium" panose="020B0400000000000000"/>
                <a:sym typeface="+mn-ea"/>
              </a:rPr>
              <a:t>verage </a:t>
            </a:r>
            <a:r>
              <a:rPr lang="en-US" b="0" strike="noStrike" spc="-86">
                <a:latin typeface="Optima LT Medium" panose="020B0400000000000000"/>
              </a:rPr>
              <a:t>daily load profiles                 of                      residents, all normalized to [0, 1].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b="0" strike="noStrike" spc="-86">
              <a:latin typeface="Optima LT Medium" panose="020B0400000000000000"/>
            </a:endParaRPr>
          </a:p>
          <a:p>
            <a:r>
              <a:rPr lang="en-US" b="1" spc="-86">
                <a:latin typeface="Optima LT Medium" panose="020B0400000000000000"/>
                <a:sym typeface="+mn-ea"/>
              </a:rPr>
              <a:t>Goal</a:t>
            </a:r>
            <a:r>
              <a:rPr lang="en-US" spc="-86">
                <a:latin typeface="Optima LT Medium" panose="020B0400000000000000"/>
                <a:sym typeface="+mn-ea"/>
              </a:rPr>
              <a:t>: Find a k-partition                 of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the </a:t>
            </a:r>
            <a:r>
              <a:rPr lang="en-US" spc="-86">
                <a:latin typeface="Optima LT Medium" panose="020B0400000000000000"/>
                <a:sym typeface="+mn-ea"/>
              </a:rPr>
              <a:t>profiles such that </a:t>
            </a:r>
            <a:r>
              <a:rPr lang="en-US" i="1" spc="-86">
                <a:latin typeface="Optima LT Medium" panose="020B0400000000000000"/>
                <a:sym typeface="+mn-ea"/>
              </a:rPr>
              <a:t>similar </a:t>
            </a:r>
            <a:r>
              <a:rPr lang="en-US" spc="-86">
                <a:latin typeface="Optima LT Medium" panose="020B0400000000000000"/>
                <a:sym typeface="+mn-ea"/>
              </a:rPr>
              <a:t>profiles are clustered into the same set.</a:t>
            </a:r>
            <a:endParaRPr lang="en-US" i="1" spc="-86">
              <a:latin typeface="Optima LT Medium" panose="020B0400000000000000"/>
              <a:sym typeface="+mn-ea"/>
            </a:endParaRPr>
          </a:p>
          <a:p>
            <a:endParaRPr lang="en-US" b="0" i="1" strike="noStrike" spc="-86">
              <a:latin typeface="Optima LT Medium" panose="020B0400000000000000"/>
              <a:sym typeface="+mn-ea"/>
            </a:endParaRPr>
          </a:p>
        </p:txBody>
      </p:sp>
      <p:pic>
        <p:nvPicPr>
          <p:cNvPr id="6" name="图片 5" descr="S_i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79420" y="2101850"/>
            <a:ext cx="676275" cy="257175"/>
          </a:xfrm>
          <a:prstGeom prst="rect">
            <a:avLst/>
          </a:prstGeom>
        </p:spPr>
      </p:pic>
      <p:pic>
        <p:nvPicPr>
          <p:cNvPr id="11" name="图片 10" descr="pi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0180" y="1268730"/>
            <a:ext cx="676275" cy="257175"/>
          </a:xfrm>
          <a:prstGeom prst="rect">
            <a:avLst/>
          </a:prstGeom>
        </p:spPr>
      </p:pic>
      <p:pic>
        <p:nvPicPr>
          <p:cNvPr id="3" name="图片 2" descr="N=46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0780" y="1342390"/>
            <a:ext cx="885190" cy="172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buClrTx/>
              <a:buSzTx/>
              <a:buFontTx/>
            </a:pPr>
            <a:r>
              <a:rPr lang="en-US" sz="2000" strike="noStrike" spc="-86">
                <a:latin typeface="Optima LT DemiBold" panose="020B0400000000000000" charset="0"/>
                <a:cs typeface="Optima LT DemiBold" panose="020B0400000000000000" charset="0"/>
              </a:rPr>
              <a:t>How do the results compare against the naive K-means?</a:t>
            </a:r>
            <a:endParaRPr lang="en-US" sz="2000" strike="noStrike" spc="-86">
              <a:latin typeface="Optima LT DemiBold" panose="020B0400000000000000" charset="0"/>
              <a:cs typeface="Optima LT DemiBold" panose="020B0400000000000000" charset="0"/>
            </a:endParaRPr>
          </a:p>
          <a:p>
            <a:pPr algn="ctr">
              <a:buClrTx/>
              <a:buSzTx/>
              <a:buFontTx/>
            </a:pPr>
            <a:r>
              <a:rPr lang="en-US" sz="2000" i="1" spc="-86">
                <a:latin typeface="Optima LT DemiBold" panose="020B0400000000000000" charset="0"/>
                <a:cs typeface="Optima LT DemiBold" panose="020B0400000000000000" charset="0"/>
                <a:sym typeface="+mn-ea"/>
              </a:rPr>
              <a:t>Well...</a:t>
            </a:r>
            <a:endParaRPr lang="en-US" sz="2000" i="1" strike="noStrike" spc="-86">
              <a:latin typeface="Optima LT DemiBold" panose="020B0400000000000000" charset="0"/>
              <a:cs typeface="Optima LT DemiBold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comparison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6765" y="2651125"/>
            <a:ext cx="8864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pc="-86">
                <a:latin typeface="Optima LT Medium" panose="020B0400000000000000"/>
                <a:sym typeface="+mn-ea"/>
              </a:rPr>
              <a:t>TODO: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lbow_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040" y="615950"/>
            <a:ext cx="5631180" cy="4505325"/>
          </a:xfrm>
          <a:prstGeom prst="rect">
            <a:avLst/>
          </a:prstGeom>
        </p:spPr>
      </p:pic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comparison (cont'd)</a:t>
            </a:r>
            <a:endParaRPr lang="en-US" sz="2400" b="0" strike="noStrike" spc="-1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buClrTx/>
              <a:buSzTx/>
              <a:buFontTx/>
            </a:pPr>
            <a:r>
              <a:rPr lang="en-US" sz="4000" i="1" strike="noStrike" spc="-86">
                <a:latin typeface="Optima LT DemiBold" panose="020B0400000000000000" charset="0"/>
                <a:cs typeface="Optima LT DemiBold" panose="020B0400000000000000" charset="0"/>
                <a:sym typeface="+mn-ea"/>
              </a:rPr>
              <a:t>Why?</a:t>
            </a:r>
            <a:endParaRPr lang="en-US" sz="4000" i="1" strike="noStrike" spc="-86">
              <a:latin typeface="Optima LT DemiBold" panose="020B0400000000000000" charset="0"/>
              <a:cs typeface="Optima LT DemiBold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dimensionality, revisited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3755" y="1775460"/>
            <a:ext cx="3629025" cy="523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dimensionality, revisited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3755" y="1775460"/>
            <a:ext cx="3629025" cy="523875"/>
          </a:xfrm>
          <a:prstGeom prst="rect">
            <a:avLst/>
          </a:prstGeom>
        </p:spPr>
      </p:pic>
      <p:sp>
        <p:nvSpPr>
          <p:cNvPr id="4" name="TextShape 7"/>
          <p:cNvSpPr txBox="1"/>
          <p:nvPr/>
        </p:nvSpPr>
        <p:spPr>
          <a:xfrm>
            <a:off x="3933825" y="1821815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i="1" spc="-86">
                <a:solidFill>
                  <a:srgbClr val="FF0000"/>
                </a:solidFill>
                <a:latin typeface="Optima LT DemiBold" panose="020B0400000000000000"/>
                <a:sym typeface="+mn-ea"/>
              </a:rPr>
              <a:t>given</a:t>
            </a:r>
            <a:endParaRPr lang="en-US" sz="1600" i="1" strike="noStrike" spc="-86">
              <a:solidFill>
                <a:srgbClr val="FF0000"/>
              </a:solidFill>
              <a:latin typeface="Optima LT DemiBold" panose="020B0400000000000000"/>
              <a:sym typeface="+mn-ea"/>
            </a:endParaRPr>
          </a:p>
        </p:txBody>
      </p:sp>
      <p:pic>
        <p:nvPicPr>
          <p:cNvPr id="3" name="图片 2" descr="norm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0725" y="1752600"/>
            <a:ext cx="1840230" cy="400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833755" y="2717800"/>
            <a:ext cx="7304405" cy="201739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Load profiles of two residents may not be independent.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Entries (minutes loads) of a profile vector are </a:t>
            </a:r>
            <a:r>
              <a:rPr lang="en-US" b="1" i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highly correlated</a:t>
            </a:r>
            <a:r>
              <a:rPr lang="en-US" b="0" i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!</a:t>
            </a:r>
            <a:endParaRPr lang="en-US" b="0" i="1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Correlations between entries can help avoid the concentration of distances (</a:t>
            </a:r>
            <a:r>
              <a:rPr lang="en-US" b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Durrant, Kabán</a:t>
            </a: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)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Conclusions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825500" y="1283970"/>
            <a:ext cx="7304405" cy="29521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Convolutional autoencoders </a:t>
            </a:r>
            <a:r>
              <a:rPr lang="en-US" b="0" i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can </a:t>
            </a: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be used as an effective means of reducing dimensionality of time series data, and thus alleviating the curse of dimensionality (as shown in our sinusoidals experiments).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However, dimension reduction with autoencoders has not shown to aid clustering algorithms such as K-means on the Pecan Street dataset.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We suspect an origin of such discrepancy to be the inherent (temporal) structures of load profiles. As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entries of a load profile </a:t>
            </a: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are </a:t>
            </a: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highly correlated, the severity of distance concentration might be mild, causing the naive K-means method to be more stable than expected.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685800" y="1235710"/>
            <a:ext cx="7033260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r>
              <a:rPr lang="en-US" b="1" strike="noStrike" spc="-86">
                <a:latin typeface="Optima LT Medium" panose="020B0400000000000000"/>
              </a:rPr>
              <a:t>Given</a:t>
            </a:r>
            <a:r>
              <a:rPr lang="en-US" b="0" strike="noStrike" spc="-86">
                <a:latin typeface="Optima LT Medium" panose="020B0400000000000000"/>
              </a:rPr>
              <a:t>: A</a:t>
            </a:r>
            <a:r>
              <a:rPr lang="en-US" spc="-86">
                <a:latin typeface="Optima LT Medium" panose="020B0400000000000000"/>
                <a:sym typeface="+mn-ea"/>
              </a:rPr>
              <a:t>verage </a:t>
            </a:r>
            <a:r>
              <a:rPr lang="en-US" b="0" strike="noStrike" spc="-86">
                <a:latin typeface="Optima LT Medium" panose="020B0400000000000000"/>
              </a:rPr>
              <a:t>daily load profiles                 of                      residents, all normalized to [0, 1].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b="0" strike="noStrike" spc="-86">
              <a:latin typeface="Optima LT Medium" panose="020B0400000000000000"/>
            </a:endParaRPr>
          </a:p>
          <a:p>
            <a:r>
              <a:rPr lang="en-US" b="1" spc="-86">
                <a:latin typeface="Optima LT Medium" panose="020B0400000000000000"/>
                <a:sym typeface="+mn-ea"/>
              </a:rPr>
              <a:t>Goal</a:t>
            </a:r>
            <a:r>
              <a:rPr lang="en-US" spc="-86">
                <a:latin typeface="Optima LT Medium" panose="020B0400000000000000"/>
                <a:sym typeface="+mn-ea"/>
              </a:rPr>
              <a:t>: Find a k-partition                 of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the </a:t>
            </a:r>
            <a:r>
              <a:rPr lang="en-US" spc="-86">
                <a:latin typeface="Optima LT Medium" panose="020B0400000000000000"/>
                <a:sym typeface="+mn-ea"/>
              </a:rPr>
              <a:t>profiles such that </a:t>
            </a:r>
            <a:r>
              <a:rPr lang="en-US" i="1" spc="-86">
                <a:latin typeface="Optima LT Medium" panose="020B0400000000000000"/>
                <a:sym typeface="+mn-ea"/>
              </a:rPr>
              <a:t>similar </a:t>
            </a:r>
            <a:r>
              <a:rPr lang="en-US" spc="-86">
                <a:latin typeface="Optima LT Medium" panose="020B0400000000000000"/>
                <a:sym typeface="+mn-ea"/>
              </a:rPr>
              <a:t>profiles are clustered into the same set.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i="1" spc="-86">
              <a:latin typeface="Optima LT Medium" panose="020B0400000000000000"/>
              <a:sym typeface="+mn-ea"/>
            </a:endParaRPr>
          </a:p>
          <a:p>
            <a:r>
              <a:rPr lang="en-US" i="1" spc="-86">
                <a:latin typeface="Optima LT Medium" panose="020B0400000000000000"/>
                <a:sym typeface="+mn-ea"/>
              </a:rPr>
              <a:t>How to measure similarity?</a:t>
            </a:r>
            <a:endParaRPr lang="en-US" i="1" spc="-86">
              <a:latin typeface="Optima LT Medium" panose="020B0400000000000000"/>
              <a:sym typeface="+mn-ea"/>
            </a:endParaRPr>
          </a:p>
          <a:p>
            <a:endParaRPr lang="en-US" b="0" i="1" strike="noStrike" spc="-86">
              <a:latin typeface="Optima LT Medium" panose="020B0400000000000000"/>
              <a:sym typeface="+mn-ea"/>
            </a:endParaRPr>
          </a:p>
        </p:txBody>
      </p:sp>
      <p:pic>
        <p:nvPicPr>
          <p:cNvPr id="7" name="图片 6" descr="groupmea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64280" y="4199890"/>
            <a:ext cx="1447800" cy="581025"/>
          </a:xfrm>
          <a:prstGeom prst="rect">
            <a:avLst/>
          </a:prstGeom>
        </p:spPr>
      </p:pic>
      <p:pic>
        <p:nvPicPr>
          <p:cNvPr id="9" name="图片 8" descr="ob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495" y="3533140"/>
            <a:ext cx="2476500" cy="666750"/>
          </a:xfrm>
          <a:prstGeom prst="rect">
            <a:avLst/>
          </a:prstGeom>
        </p:spPr>
      </p:pic>
      <p:pic>
        <p:nvPicPr>
          <p:cNvPr id="6" name="图片 5" descr="S_i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9420" y="2101850"/>
            <a:ext cx="676275" cy="257175"/>
          </a:xfrm>
          <a:prstGeom prst="rect">
            <a:avLst/>
          </a:prstGeom>
        </p:spPr>
      </p:pic>
      <p:pic>
        <p:nvPicPr>
          <p:cNvPr id="11" name="图片 10" descr="pi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0180" y="1268730"/>
            <a:ext cx="676275" cy="257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14490" y="4035425"/>
            <a:ext cx="2293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en-US" sz="2000" b="1" spc="-86">
                <a:solidFill>
                  <a:srgbClr val="FF0000"/>
                </a:solidFill>
                <a:latin typeface="Optima LT Medium" panose="020B0400000000000000"/>
              </a:rPr>
              <a:t>K-means algorithm?</a:t>
            </a:r>
            <a:endParaRPr lang="en-US" sz="2000" b="1" spc="-86">
              <a:solidFill>
                <a:srgbClr val="FF0000"/>
              </a:solidFill>
              <a:latin typeface="Optima LT Medium" panose="020B0400000000000000"/>
            </a:endParaRPr>
          </a:p>
        </p:txBody>
      </p:sp>
      <p:pic>
        <p:nvPicPr>
          <p:cNvPr id="3" name="图片 2" descr="N=46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70780" y="1342390"/>
            <a:ext cx="885190" cy="172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630" y="1799590"/>
            <a:ext cx="3629025" cy="523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2830195"/>
            <a:ext cx="1513205" cy="1513205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1126490" y="4343400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spc="-86">
                <a:latin typeface="Optima LT DemiBold" panose="020B0400000000000000"/>
                <a:sym typeface="+mn-ea"/>
              </a:rPr>
              <a:t>high dimensionality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(in our case, D = 1440)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630" y="1799590"/>
            <a:ext cx="3629025" cy="523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2830195"/>
            <a:ext cx="1513205" cy="1513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25" y="2830830"/>
            <a:ext cx="1396365" cy="1512570"/>
          </a:xfrm>
          <a:prstGeom prst="rect">
            <a:avLst/>
          </a:prstGeom>
        </p:spPr>
      </p:pic>
      <p:sp>
        <p:nvSpPr>
          <p:cNvPr id="62" name="Line 5"/>
          <p:cNvSpPr/>
          <p:nvPr/>
        </p:nvSpPr>
        <p:spPr>
          <a:xfrm flipV="1">
            <a:off x="3220720" y="3579495"/>
            <a:ext cx="3042285" cy="7620"/>
          </a:xfrm>
          <a:prstGeom prst="line">
            <a:avLst/>
          </a:prstGeom>
          <a:ln w="0">
            <a:solidFill>
              <a:srgbClr val="999999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" name="TextShape 7"/>
          <p:cNvSpPr txBox="1"/>
          <p:nvPr/>
        </p:nvSpPr>
        <p:spPr>
          <a:xfrm>
            <a:off x="1126490" y="4343400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high dimensionality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(in our case, D = 1440)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4" name="TextShape 7"/>
          <p:cNvSpPr txBox="1"/>
          <p:nvPr/>
        </p:nvSpPr>
        <p:spPr>
          <a:xfrm>
            <a:off x="3514090" y="3220085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Dimension reduction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5" name="TextShape 7"/>
          <p:cNvSpPr txBox="1"/>
          <p:nvPr/>
        </p:nvSpPr>
        <p:spPr>
          <a:xfrm>
            <a:off x="5732145" y="4343400"/>
            <a:ext cx="284289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low dimensionality 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(d = 3)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Autoencoder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49" name="图片 48"/>
          <p:cNvPicPr/>
          <p:nvPr/>
        </p:nvPicPr>
        <p:blipFill>
          <a:blip r:embed="rId1"/>
          <a:stretch>
            <a:fillRect/>
          </a:stretch>
        </p:blipFill>
        <p:spPr>
          <a:xfrm>
            <a:off x="48600" y="1143000"/>
            <a:ext cx="6629400" cy="3059640"/>
          </a:xfrm>
          <a:prstGeom prst="rect">
            <a:avLst/>
          </a:prstGeom>
          <a:ln w="0"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2360520" y="3121560"/>
            <a:ext cx="2151720" cy="7758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1" name="CustomShape 5"/>
          <p:cNvSpPr/>
          <p:nvPr/>
        </p:nvSpPr>
        <p:spPr>
          <a:xfrm>
            <a:off x="2782080" y="2915640"/>
            <a:ext cx="781200" cy="578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" name="CustomShape 6"/>
          <p:cNvSpPr/>
          <p:nvPr/>
        </p:nvSpPr>
        <p:spPr>
          <a:xfrm>
            <a:off x="1208880" y="1143000"/>
            <a:ext cx="4048560" cy="5698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" name="TextShape 7"/>
          <p:cNvSpPr txBox="1"/>
          <p:nvPr/>
        </p:nvSpPr>
        <p:spPr>
          <a:xfrm>
            <a:off x="170640" y="4369680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A generic autoencoder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pic>
        <p:nvPicPr>
          <p:cNvPr id="54" name="图片 53" descr="C:\Users\chen1\Documents\daily-load-clustering\graphics\symbols\argmin_theta_phi.svgargmin_theta_phi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77160" y="2162540"/>
            <a:ext cx="1891440" cy="360680"/>
          </a:xfrm>
          <a:prstGeom prst="rect">
            <a:avLst/>
          </a:prstGeom>
        </p:spPr>
      </p:pic>
      <p:sp>
        <p:nvSpPr>
          <p:cNvPr id="55" name="TextShape 8"/>
          <p:cNvSpPr txBox="1"/>
          <p:nvPr/>
        </p:nvSpPr>
        <p:spPr>
          <a:xfrm>
            <a:off x="7674470" y="2657680"/>
            <a:ext cx="1755720" cy="54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1500" b="0" strike="noStrike" spc="-86">
                <a:latin typeface="Optima LT Medium" panose="020B0400000000000000"/>
              </a:rPr>
              <a:t>low dimensional </a:t>
            </a:r>
            <a:r>
              <a:rPr lang="en-US" sz="1500" b="0" i="1" strike="noStrike" spc="-86">
                <a:latin typeface="Optima LT Medium" panose="020B0400000000000000"/>
              </a:rPr>
              <a:t>latent</a:t>
            </a:r>
            <a:r>
              <a:rPr lang="en-US" sz="1500" b="0" strike="noStrike" spc="-86">
                <a:latin typeface="Optima LT Medium" panose="020B0400000000000000"/>
              </a:rPr>
              <a:t> variable.</a:t>
            </a:r>
            <a:endParaRPr lang="en-US" sz="1500" b="0" strike="noStrike" spc="-86">
              <a:latin typeface="Optima LT Medium" panose="020B0400000000000000"/>
            </a:endParaRPr>
          </a:p>
        </p:txBody>
      </p:sp>
      <p:pic>
        <p:nvPicPr>
          <p:cNvPr id="56" name="图片 55" descr="C:\Users\chen1\Documents\daily-load-clustering\graphics\symbols\z_in_R_d.svgz_in_R_d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88175" y="2690495"/>
            <a:ext cx="686435" cy="18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Architecture of our autoencoder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0" y="1074420"/>
            <a:ext cx="6588760" cy="3961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Experiments with sinusoidals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8395" y="1397635"/>
            <a:ext cx="5145405" cy="2626995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3227070" y="4218940"/>
            <a:ext cx="5046980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l">
              <a:lnSpc>
                <a:spcPct val="100000"/>
              </a:lnSpc>
            </a:pPr>
            <a:r>
              <a:rPr lang="en-US" sz="1600" b="1" strike="noStrike" spc="-86">
                <a:solidFill>
                  <a:schemeClr val="tx2">
                    <a:lumMod val="60000"/>
                    <a:lumOff val="40000"/>
                  </a:schemeClr>
                </a:solidFill>
                <a:latin typeface="Optima LT" panose="02000503060000020003" charset="0"/>
                <a:cs typeface="Optima LT" panose="02000503060000020003" charset="0"/>
              </a:rPr>
              <a:t>Cluster #1</a:t>
            </a:r>
            <a:r>
              <a:rPr lang="en-US" sz="1600" b="1" strike="noStrike" spc="-86">
                <a:solidFill>
                  <a:schemeClr val="tx2">
                    <a:lumMod val="60000"/>
                    <a:lumOff val="40000"/>
                  </a:schemeClr>
                </a:solidFill>
                <a:latin typeface="Optima LT DemiBold" panose="020B0400000000000000"/>
              </a:rPr>
              <a:t> (N = 100):</a:t>
            </a:r>
            <a:r>
              <a:rPr lang="en-US" sz="1600" b="1" strike="noStrike" spc="-86">
                <a:latin typeface="Optima LT DemiBold" panose="020B0400000000000000"/>
              </a:rPr>
              <a:t> </a:t>
            </a:r>
            <a:endParaRPr lang="en-US" sz="1600" b="1" strike="noStrike" spc="-86">
              <a:latin typeface="Optima LT DemiBold" panose="020B0400000000000000"/>
            </a:endParaRPr>
          </a:p>
          <a:p>
            <a:pPr algn="l">
              <a:lnSpc>
                <a:spcPct val="100000"/>
              </a:lnSpc>
            </a:pPr>
            <a:r>
              <a:rPr lang="en-US" sz="1600" b="1" strike="noStrike" spc="-86">
                <a:solidFill>
                  <a:srgbClr val="E3446F"/>
                </a:solidFill>
                <a:latin typeface="Optima LT" panose="02000503060000020003" charset="0"/>
                <a:cs typeface="Optima LT" panose="02000503060000020003" charset="0"/>
              </a:rPr>
              <a:t>Cluster #2 </a:t>
            </a:r>
            <a:r>
              <a:rPr lang="en-US" sz="1600" b="1" strike="noStrike" spc="-86">
                <a:solidFill>
                  <a:srgbClr val="E3446F"/>
                </a:solidFill>
                <a:latin typeface="Optima LT DemiBold" panose="020B0400000000000000"/>
              </a:rPr>
              <a:t>(N = 1):</a:t>
            </a:r>
            <a:r>
              <a:rPr lang="en-US" sz="1600" b="1" strike="noStrike" spc="-86">
                <a:latin typeface="Optima LT DemiBold" panose="020B0400000000000000"/>
              </a:rPr>
              <a:t>  </a:t>
            </a:r>
            <a:endParaRPr lang="en-US" sz="1600" b="1" strike="noStrike" spc="-86">
              <a:latin typeface="Optima LT DemiBold" panose="020B0400000000000000"/>
            </a:endParaRPr>
          </a:p>
        </p:txBody>
      </p:sp>
      <p:pic>
        <p:nvPicPr>
          <p:cNvPr id="3" name="图片 2" descr="C:\Users\chen1\Documents\daily-load-clustering\graphics\symbols\sin.svgsi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89525" y="4302125"/>
            <a:ext cx="1724025" cy="177165"/>
          </a:xfrm>
          <a:prstGeom prst="rect">
            <a:avLst/>
          </a:prstGeom>
        </p:spPr>
      </p:pic>
      <p:pic>
        <p:nvPicPr>
          <p:cNvPr id="4" name="图片 3" descr="C:\Users\chen1\Documents\daily-load-clustering\graphics\symbols\msin.svgmsi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932363" y="4558030"/>
            <a:ext cx="1885950" cy="171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1.png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8115" y="1784350"/>
            <a:ext cx="10396855" cy="3747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2970</Words>
  <Application>WPS 演示</Application>
  <PresentationFormat/>
  <Paragraphs>138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SimSun</vt:lpstr>
      <vt:lpstr>Wingdings</vt:lpstr>
      <vt:lpstr>Arial</vt:lpstr>
      <vt:lpstr>Optima LT DemiBold</vt:lpstr>
      <vt:lpstr>Optima LT Medium</vt:lpstr>
      <vt:lpstr>Optima LT Medium</vt:lpstr>
      <vt:lpstr>Optima LT</vt:lpstr>
      <vt:lpstr>Microsoft YaHei</vt:lpstr>
      <vt:lpstr>Arial Unicode MS</vt:lpstr>
      <vt:lpstr>Calibri</vt:lpstr>
      <vt:lpstr>Optima LT DemiBold</vt:lpstr>
      <vt:lpstr>DejaVu Sans</vt:lpstr>
      <vt:lpstr>DengXian Light</vt:lpstr>
      <vt:lpstr>Segoe MDL2 Assets</vt:lpstr>
      <vt:lpstr>Cascadia Mono SemiBold</vt:lpstr>
      <vt:lpstr>Optima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环 形 废 墟</cp:lastModifiedBy>
  <cp:revision>15</cp:revision>
  <dcterms:created xsi:type="dcterms:W3CDTF">2021-05-05T06:43:00Z</dcterms:created>
  <dcterms:modified xsi:type="dcterms:W3CDTF">2021-05-05T18:50:28Z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